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Gill Sans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7" roundtripDataSignature="AMtx7mgzNbZYR9GCsEGHPVHuggBODGeA4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GillSans-regular.fntdata"/><Relationship Id="rId14" Type="http://schemas.openxmlformats.org/officeDocument/2006/relationships/slide" Target="slides/slide10.xml"/><Relationship Id="rId17" Type="http://customschemas.google.com/relationships/presentationmetadata" Target="metadata"/><Relationship Id="rId16" Type="http://schemas.openxmlformats.org/officeDocument/2006/relationships/font" Target="fonts/Gill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jpg>
</file>

<file path=ppt/media/image4.pn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2"/>
          <p:cNvSpPr txBox="1"/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ill Sans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" type="subTitle"/>
          </p:nvPr>
        </p:nvSpPr>
        <p:spPr>
          <a:xfrm>
            <a:off x="2417780" y="3531204"/>
            <a:ext cx="8637072" cy="977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>
                <a:solidFill>
                  <a:schemeClr val="dk1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12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2"/>
          <p:cNvSpPr txBox="1"/>
          <p:nvPr>
            <p:ph idx="11" type="ftr"/>
          </p:nvPr>
        </p:nvSpPr>
        <p:spPr>
          <a:xfrm>
            <a:off x="2416500" y="329307"/>
            <a:ext cx="49739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2" type="sldNum"/>
          </p:nvPr>
        </p:nvSpPr>
        <p:spPr>
          <a:xfrm>
            <a:off x="1437664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0" name="Google Shape;20;p12"/>
          <p:cNvCxnSpPr/>
          <p:nvPr/>
        </p:nvCxnSpPr>
        <p:spPr>
          <a:xfrm>
            <a:off x="2417780" y="3528542"/>
            <a:ext cx="863707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1" type="body"/>
          </p:nvPr>
        </p:nvSpPr>
        <p:spPr>
          <a:xfrm rot="5400000">
            <a:off x="4527910" y="-1060599"/>
            <a:ext cx="3450613" cy="9603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1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88" name="Google Shape;88;p21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type="title"/>
          </p:nvPr>
        </p:nvSpPr>
        <p:spPr>
          <a:xfrm rot="5400000">
            <a:off x="7917038" y="2321047"/>
            <a:ext cx="4659889" cy="1615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2"/>
          <p:cNvSpPr txBox="1"/>
          <p:nvPr>
            <p:ph idx="1" type="body"/>
          </p:nvPr>
        </p:nvSpPr>
        <p:spPr>
          <a:xfrm rot="5400000">
            <a:off x="3029143" y="-785498"/>
            <a:ext cx="4659889" cy="7828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2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2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2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95" name="Google Shape;95;p22"/>
          <p:cNvCxnSpPr/>
          <p:nvPr/>
        </p:nvCxnSpPr>
        <p:spPr>
          <a:xfrm>
            <a:off x="9439111" y="798973"/>
            <a:ext cx="0" cy="4659889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2" type="body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8" name="Google Shape;28;p13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4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4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35" name="Google Shape;35;p14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 txBox="1"/>
          <p:nvPr>
            <p:ph type="title"/>
          </p:nvPr>
        </p:nvSpPr>
        <p:spPr>
          <a:xfrm>
            <a:off x="1454239" y="1756130"/>
            <a:ext cx="8643154" cy="1887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" type="body"/>
          </p:nvPr>
        </p:nvSpPr>
        <p:spPr>
          <a:xfrm>
            <a:off x="1454239" y="3806195"/>
            <a:ext cx="8630446" cy="10129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9142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15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5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5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42" name="Google Shape;42;p15"/>
          <p:cNvCxnSpPr/>
          <p:nvPr/>
        </p:nvCxnSpPr>
        <p:spPr>
          <a:xfrm>
            <a:off x="1454239" y="3804985"/>
            <a:ext cx="8630446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6"/>
          <p:cNvSpPr txBox="1"/>
          <p:nvPr>
            <p:ph type="title"/>
          </p:nvPr>
        </p:nvSpPr>
        <p:spPr>
          <a:xfrm>
            <a:off x="1447191" y="804163"/>
            <a:ext cx="9607661" cy="1056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" type="body"/>
          </p:nvPr>
        </p:nvSpPr>
        <p:spPr>
          <a:xfrm>
            <a:off x="1447191" y="2019549"/>
            <a:ext cx="4645152" cy="8019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16"/>
          <p:cNvSpPr txBox="1"/>
          <p:nvPr>
            <p:ph idx="2" type="body"/>
          </p:nvPr>
        </p:nvSpPr>
        <p:spPr>
          <a:xfrm>
            <a:off x="1447191" y="2824269"/>
            <a:ext cx="4645152" cy="26444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6"/>
          <p:cNvSpPr txBox="1"/>
          <p:nvPr>
            <p:ph idx="3" type="body"/>
          </p:nvPr>
        </p:nvSpPr>
        <p:spPr>
          <a:xfrm>
            <a:off x="6412362" y="2023003"/>
            <a:ext cx="4645152" cy="8022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16"/>
          <p:cNvSpPr txBox="1"/>
          <p:nvPr>
            <p:ph idx="4" type="body"/>
          </p:nvPr>
        </p:nvSpPr>
        <p:spPr>
          <a:xfrm>
            <a:off x="6412362" y="2821491"/>
            <a:ext cx="4645152" cy="2637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6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6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52" name="Google Shape;52;p16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7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7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7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58" name="Google Shape;58;p17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8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8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9"/>
          <p:cNvSpPr txBox="1"/>
          <p:nvPr>
            <p:ph type="title"/>
          </p:nvPr>
        </p:nvSpPr>
        <p:spPr>
          <a:xfrm>
            <a:off x="1444671" y="798973"/>
            <a:ext cx="3273099" cy="22471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" type="body"/>
          </p:nvPr>
        </p:nvSpPr>
        <p:spPr>
          <a:xfrm>
            <a:off x="5043714" y="798974"/>
            <a:ext cx="6012470" cy="46588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2" type="body"/>
          </p:nvPr>
        </p:nvSpPr>
        <p:spPr>
          <a:xfrm>
            <a:off x="1444671" y="3205491"/>
            <a:ext cx="3275013" cy="22481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19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9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70" name="Google Shape;70;p19"/>
          <p:cNvCxnSpPr/>
          <p:nvPr/>
        </p:nvCxnSpPr>
        <p:spPr>
          <a:xfrm>
            <a:off x="1448280" y="3205491"/>
            <a:ext cx="326949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20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73" name="Google Shape;73;p20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sx="98000" rotWithShape="0" algn="tl" dir="4740000" dist="228600" sy="98000">
                <a:srgbClr val="000000">
                  <a:alpha val="3372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0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cap="flat" cmpd="sng" w="50800">
              <a:solidFill>
                <a:srgbClr val="19191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" name="Google Shape;75;p20"/>
          <p:cNvSpPr txBox="1"/>
          <p:nvPr>
            <p:ph type="title"/>
          </p:nvPr>
        </p:nvSpPr>
        <p:spPr>
          <a:xfrm>
            <a:off x="1451206" y="1129513"/>
            <a:ext cx="5532328" cy="18305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/>
          <p:nvPr>
            <p:ph idx="2" type="pic"/>
          </p:nvPr>
        </p:nvSpPr>
        <p:spPr>
          <a:xfrm>
            <a:off x="8124389" y="1122542"/>
            <a:ext cx="2791171" cy="386632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77" name="Google Shape;77;p20"/>
          <p:cNvSpPr txBox="1"/>
          <p:nvPr>
            <p:ph idx="1" type="body"/>
          </p:nvPr>
        </p:nvSpPr>
        <p:spPr>
          <a:xfrm>
            <a:off x="1450329" y="3145992"/>
            <a:ext cx="5524404" cy="2003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20"/>
          <p:cNvSpPr txBox="1"/>
          <p:nvPr>
            <p:ph idx="10" type="dt"/>
          </p:nvPr>
        </p:nvSpPr>
        <p:spPr>
          <a:xfrm>
            <a:off x="1447382" y="5469856"/>
            <a:ext cx="5527351" cy="3201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1" type="ftr"/>
          </p:nvPr>
        </p:nvSpPr>
        <p:spPr>
          <a:xfrm>
            <a:off x="1447382" y="318640"/>
            <a:ext cx="5541004" cy="3209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81" name="Google Shape;81;p20"/>
          <p:cNvCxnSpPr/>
          <p:nvPr/>
        </p:nvCxnSpPr>
        <p:spPr>
          <a:xfrm>
            <a:off x="1447382" y="3143605"/>
            <a:ext cx="5527351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" name="Google Shape;7;p11"/>
          <p:cNvPicPr preferRelativeResize="0"/>
          <p:nvPr/>
        </p:nvPicPr>
        <p:blipFill rotWithShape="1">
          <a:blip r:embed="rId1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1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11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048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048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048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048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1" name="Google Shape;11;p11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11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2.jpg"/><Relationship Id="rId5" Type="http://schemas.openxmlformats.org/officeDocument/2006/relationships/image" Target="../media/image5.jpg"/><Relationship Id="rId6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cs.google.com/spreadsheets/d/1pivUgXJlMxzDPphWTZMyQAbmiFKy3swS/edit?usp=drive_link&amp;ouid=104512699873165844568&amp;rtpof=true&amp;sd=true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google.com/spreadsheets/d/1pivUgXJlMxzDPphWTZMyQAbmiFKy3swS/edit?usp=drive_link&amp;ouid=104512699873165844568&amp;rtpof=true&amp;sd=tru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"/>
          <p:cNvSpPr txBox="1"/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None/>
            </a:pPr>
            <a:r>
              <a:rPr lang="en-GB"/>
              <a:t>REAL-TIME DATA RESPONSE FOR DYNAMIC OPERATIONS</a:t>
            </a:r>
            <a:endParaRPr/>
          </a:p>
        </p:txBody>
      </p:sp>
      <p:sp>
        <p:nvSpPr>
          <p:cNvPr id="101" name="Google Shape;101;p1"/>
          <p:cNvSpPr txBox="1"/>
          <p:nvPr>
            <p:ph idx="1" type="subTitle"/>
          </p:nvPr>
        </p:nvSpPr>
        <p:spPr>
          <a:xfrm>
            <a:off x="1524000" y="3602037"/>
            <a:ext cx="9144000" cy="24644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PRESENTED BY 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GB"/>
              <a:t>ROYSTON EMMANUEL- SENIOR TECHNICAL SPECIALIST- EDUCATION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GB"/>
              <a:t> &amp;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GB"/>
              <a:t>KEITH THOMAS- SENIOR TECHNICAL SPECIALIST- DATA &amp; INFORMATION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GB"/>
              <a:t>OUR SYNOPSIS</a:t>
            </a:r>
            <a:endParaRPr/>
          </a:p>
        </p:txBody>
      </p:sp>
      <p:sp>
        <p:nvSpPr>
          <p:cNvPr id="165" name="Google Shape;165;p10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83333"/>
              <a:buNone/>
            </a:pPr>
            <a:r>
              <a:rPr lang="en-GB"/>
              <a:t>Enrolment</a:t>
            </a:r>
            <a:endParaRPr sz="24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GB" sz="2800"/>
              <a:t>Internal Efficiency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GB" sz="2800"/>
              <a:t>Student Performance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rPr lang="en-GB" sz="2800"/>
              <a:t>Educational Financing</a:t>
            </a:r>
            <a:endParaRPr/>
          </a:p>
          <a:p>
            <a:pPr indent="-134619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66" name="Google Shape;166;p10"/>
          <p:cNvSpPr txBox="1"/>
          <p:nvPr>
            <p:ph idx="2" type="body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1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GB"/>
              <a:t>Are the figures (by level &amp; sex):</a:t>
            </a:r>
            <a:endParaRPr/>
          </a:p>
          <a:p>
            <a:pPr indent="0" lvl="1" marL="45720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rPr lang="en-GB"/>
              <a:t>Stable</a:t>
            </a:r>
            <a:endParaRPr/>
          </a:p>
          <a:p>
            <a:pPr indent="0" lvl="1" marL="45720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rPr lang="en-GB"/>
              <a:t>Increasing</a:t>
            </a:r>
            <a:endParaRPr/>
          </a:p>
          <a:p>
            <a:pPr indent="0" lvl="1" marL="457200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rPr lang="en-GB"/>
              <a:t>Decreasing</a:t>
            </a:r>
            <a:endParaRPr/>
          </a:p>
          <a:p>
            <a:pPr indent="0" lvl="1" marL="457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0" lvl="1" marL="457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rPr lang="en-GB"/>
              <a:t>Where are the variations?</a:t>
            </a:r>
            <a:endParaRPr/>
          </a:p>
          <a:p>
            <a:pPr indent="0" lvl="1" marL="457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rPr lang="en-GB"/>
              <a:t> What are the possible reasons ?</a:t>
            </a:r>
            <a:endParaRPr/>
          </a:p>
          <a:p>
            <a:pPr indent="0" lvl="1" marL="457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rPr lang="en-GB"/>
              <a:t>How do we   strengthen the gains?</a:t>
            </a:r>
            <a:endParaRPr/>
          </a:p>
          <a:p>
            <a:pPr indent="0" lvl="1" marL="457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rPr lang="en-GB"/>
              <a:t>How should we address the areas for further enhancements?</a:t>
            </a:r>
            <a:endParaRPr/>
          </a:p>
          <a:p>
            <a:pPr indent="0" lvl="1" marL="457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11112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 txBox="1"/>
          <p:nvPr>
            <p:ph type="title"/>
          </p:nvPr>
        </p:nvSpPr>
        <p:spPr>
          <a:xfrm>
            <a:off x="426218" y="0"/>
            <a:ext cx="1176578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GB"/>
              <a:t>THE CONTEXTUAL FRAMEWORK</a:t>
            </a:r>
            <a:endParaRPr/>
          </a:p>
        </p:txBody>
      </p:sp>
      <p:pic>
        <p:nvPicPr>
          <p:cNvPr descr="A blue cover with graphics and numbers&#10;&#10;AI-generated content may be incorrect." id="107" name="Google Shape;107;p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224" y="1686180"/>
            <a:ext cx="2784595" cy="34856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over of a book&#10;&#10;AI-generated content may be incorrect." id="108" name="Google Shape;108;p2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05820" y="1686180"/>
            <a:ext cx="2721347" cy="34856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over of a magazine with a person in a classroom&#10;&#10;AI-generated content may be incorrect." id="109" name="Google Shape;109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3512" y="1702831"/>
            <a:ext cx="2693450" cy="34856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oup of children in school uniforms&#10;&#10;AI-generated content may be incorrect." id="110" name="Google Shape;110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19354" y="1702831"/>
            <a:ext cx="2452574" cy="3468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GB"/>
              <a:t>THE CONTEXTUAL FRAMEWORK CONT’D</a:t>
            </a:r>
            <a:endParaRPr/>
          </a:p>
        </p:txBody>
      </p:sp>
      <p:sp>
        <p:nvSpPr>
          <p:cNvPr id="116" name="Google Shape;116;p3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Six Chapters: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Institutions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Leaders &amp; Teachers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Student Enrolment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Internal Efficiency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Systems Output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Education Financing</a:t>
            </a:r>
            <a:endParaRPr/>
          </a:p>
        </p:txBody>
      </p:sp>
      <p:sp>
        <p:nvSpPr>
          <p:cNvPr id="117" name="Google Shape;117;p3"/>
          <p:cNvSpPr txBox="1"/>
          <p:nvPr>
            <p:ph idx="2" type="body"/>
          </p:nvPr>
        </p:nvSpPr>
        <p:spPr>
          <a:xfrm>
            <a:off x="6019800" y="1825625"/>
            <a:ext cx="5334000" cy="4667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Contributing Member States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Anguilla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British Virgin Islands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Montserrat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St. Kitts &amp; Nevis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Antigua &amp; Barbuda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Dominica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Saint Lucia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St. Vincent &amp; the Grenadines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Grenada</a:t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GB"/>
              <a:t>THE NEED FOR INTER-DEPARTMENTAL COOPERATION &amp; DATA SHARING</a:t>
            </a:r>
            <a:endParaRPr/>
          </a:p>
        </p:txBody>
      </p:sp>
      <p:sp>
        <p:nvSpPr>
          <p:cNvPr id="123" name="Google Shape;123;p4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Summary of Key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Indicators</a:t>
            </a:r>
            <a:endParaRPr/>
          </a:p>
        </p:txBody>
      </p:sp>
      <p:sp>
        <p:nvSpPr>
          <p:cNvPr id="124" name="Google Shape;124;p4"/>
          <p:cNvSpPr txBox="1"/>
          <p:nvPr>
            <p:ph idx="2" type="body"/>
          </p:nvPr>
        </p:nvSpPr>
        <p:spPr>
          <a:xfrm>
            <a:off x="6172200" y="1825625"/>
            <a:ext cx="5764200" cy="40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/>
              <a:t>Areas for Further Enhancement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How do we support MS in developing intercensal population data?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Implications for calculation of Indicators 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Decision-Making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Who is best suited to assist in this area?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Financial  Data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Calculation of Indicators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en-GB"/>
              <a:t>Proportion of the total &amp; by Level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</a:pPr>
            <a:r>
              <a:rPr lang="en-GB"/>
              <a:t>GDP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GB"/>
              <a:t>THE NEED FOR INTER-DEPARTMENTAL COOPERATION &amp; DATA SHARING</a:t>
            </a:r>
            <a:endParaRPr/>
          </a:p>
        </p:txBody>
      </p:sp>
      <p:sp>
        <p:nvSpPr>
          <p:cNvPr id="130" name="Google Shape;130;p5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Summary of Key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Indicators</a:t>
            </a:r>
            <a:endParaRPr/>
          </a:p>
        </p:txBody>
      </p:sp>
      <p:sp>
        <p:nvSpPr>
          <p:cNvPr id="131" name="Google Shape;131;p5"/>
          <p:cNvSpPr txBox="1"/>
          <p:nvPr>
            <p:ph idx="2" type="body"/>
          </p:nvPr>
        </p:nvSpPr>
        <p:spPr>
          <a:xfrm>
            <a:off x="6172199" y="1825625"/>
            <a:ext cx="5764161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GB"/>
              <a:t>Areas for Further Enhancement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All MS do not consistently supply data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What are the local trends?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How does this impact regional initiatives?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GB"/>
              <a:t>All Institutions do not report in a timely manner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GB"/>
              <a:t>How can this be improved?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GB"/>
              <a:t>DATA ANALYSIS OF SELECTED AREA’S:ENROLMENT</a:t>
            </a:r>
            <a:endParaRPr/>
          </a:p>
        </p:txBody>
      </p:sp>
      <p:sp>
        <p:nvSpPr>
          <p:cNvPr id="137" name="Google Shape;137;p6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GB" sz="1400"/>
              <a:t>Units of Analysis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400"/>
              <a:t>OECS  Sub Region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400"/>
              <a:t>Individual Member State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400"/>
              <a:t>Educational Level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ECE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Primary 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Special Education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Secondary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TVET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Post Secondary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Disaggregation by Sex</a:t>
            </a:r>
            <a:endParaRPr sz="1400"/>
          </a:p>
        </p:txBody>
      </p:sp>
      <p:sp>
        <p:nvSpPr>
          <p:cNvPr id="138" name="Google Shape;138;p6"/>
          <p:cNvSpPr txBox="1"/>
          <p:nvPr>
            <p:ph idx="2" type="body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GB" sz="1800"/>
              <a:t>Questions to Consider</a:t>
            </a:r>
            <a:endParaRPr sz="1800"/>
          </a:p>
          <a:p>
            <a:pPr indent="-2730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/>
              <a:t>Is there adequate coverage for each cycle? (GER)</a:t>
            </a:r>
            <a:endParaRPr sz="1800"/>
          </a:p>
          <a:p>
            <a:pPr indent="-2730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/>
              <a:t>Are pupils accessing on-time (Intake Ratios)</a:t>
            </a:r>
            <a:endParaRPr sz="1800"/>
          </a:p>
          <a:p>
            <a:pPr indent="-2730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/>
              <a:t>Are there differential level of participation by sex ?</a:t>
            </a:r>
            <a:endParaRPr sz="1800"/>
          </a:p>
          <a:p>
            <a:pPr indent="-2730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/>
              <a:t>Are there noticeable trends across the sub region?</a:t>
            </a:r>
            <a:endParaRPr sz="1800"/>
          </a:p>
          <a:p>
            <a:pPr indent="-27305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90"/>
              <a:buChar char="•"/>
            </a:pPr>
            <a:r>
              <a:rPr lang="en-GB" sz="1690"/>
              <a:t>Is it unique to a Member State(s)?</a:t>
            </a:r>
            <a:endParaRPr sz="1690"/>
          </a:p>
          <a:p>
            <a:pPr indent="-27305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90"/>
              <a:buChar char="•"/>
            </a:pPr>
            <a:r>
              <a:rPr lang="en-GB" sz="1690"/>
              <a:t>Is it only in a specified area within the MS?</a:t>
            </a:r>
            <a:endParaRPr sz="1690"/>
          </a:p>
          <a:p>
            <a:pPr indent="-1587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GB"/>
              <a:t>DATA ANALYSIS OF SELECTED AREA’S:INTERNAL EFFICIENCY</a:t>
            </a:r>
            <a:endParaRPr/>
          </a:p>
        </p:txBody>
      </p:sp>
      <p:sp>
        <p:nvSpPr>
          <p:cNvPr id="144" name="Google Shape;144;p7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GB" sz="1400"/>
              <a:t>Units of Analysis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400"/>
              <a:t>OECS  Sub Region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400"/>
              <a:t>Individual Member State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400"/>
              <a:t>Educational Level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ECE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Primary 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Special Education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Secondary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TVET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Post Secondary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Disaggregation by Sex</a:t>
            </a:r>
            <a:endParaRPr sz="1400"/>
          </a:p>
        </p:txBody>
      </p:sp>
      <p:sp>
        <p:nvSpPr>
          <p:cNvPr id="145" name="Google Shape;145;p7"/>
          <p:cNvSpPr txBox="1"/>
          <p:nvPr>
            <p:ph idx="2" type="body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68750"/>
              <a:buNone/>
            </a:pPr>
            <a:r>
              <a:rPr b="1" lang="en-GB" sz="2909"/>
              <a:t>Questions to Consider</a:t>
            </a:r>
            <a:endParaRPr sz="2909"/>
          </a:p>
          <a:p>
            <a:pPr indent="-260349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GB" sz="2909"/>
              <a:t>What are the levels of:</a:t>
            </a:r>
            <a:endParaRPr sz="2909"/>
          </a:p>
          <a:p>
            <a:pPr indent="-260349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GB" sz="2709"/>
              <a:t>Repetition</a:t>
            </a:r>
            <a:endParaRPr sz="2709"/>
          </a:p>
          <a:p>
            <a:pPr indent="-260349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GB" sz="2709"/>
              <a:t>Drop-outs</a:t>
            </a:r>
            <a:endParaRPr sz="2709"/>
          </a:p>
          <a:p>
            <a:pPr indent="-260349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GB" sz="2909"/>
              <a:t>In which cycle is this most prevalent?</a:t>
            </a:r>
            <a:endParaRPr sz="2909"/>
          </a:p>
          <a:p>
            <a:pPr indent="-260349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GB" sz="2909"/>
              <a:t>Are the trends different by sex?</a:t>
            </a:r>
            <a:endParaRPr sz="2909"/>
          </a:p>
          <a:p>
            <a:pPr indent="-260349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GB" sz="2909"/>
              <a:t>Are there noticeable trends across the sub region?</a:t>
            </a:r>
            <a:endParaRPr sz="2909"/>
          </a:p>
          <a:p>
            <a:pPr indent="-260349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GB" sz="2709"/>
              <a:t>Is it unique to a Member State(s)?</a:t>
            </a:r>
            <a:endParaRPr sz="2709"/>
          </a:p>
          <a:p>
            <a:pPr indent="-260349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GB" sz="2709"/>
              <a:t>Is it only in a specified area within the MS?</a:t>
            </a:r>
            <a:endParaRPr sz="2709"/>
          </a:p>
          <a:p>
            <a:pPr indent="-1587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68750"/>
              <a:buNone/>
            </a:pPr>
            <a:r>
              <a:t/>
            </a:r>
            <a:endParaRPr sz="2909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GB"/>
              <a:t>DATA ANALYSIS OF SELECTED AREA’S: STUDENT PERFORMANCE</a:t>
            </a:r>
            <a:endParaRPr/>
          </a:p>
        </p:txBody>
      </p:sp>
      <p:sp>
        <p:nvSpPr>
          <p:cNvPr id="151" name="Google Shape;151;p8"/>
          <p:cNvSpPr txBox="1"/>
          <p:nvPr>
            <p:ph idx="1" type="body"/>
          </p:nvPr>
        </p:nvSpPr>
        <p:spPr>
          <a:xfrm>
            <a:off x="1447325" y="2010874"/>
            <a:ext cx="4645200" cy="42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GB" sz="1500"/>
              <a:t>Units of Analysis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500"/>
              <a:t>OECS  Sub Region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500"/>
              <a:t>Individual Member State</a:t>
            </a:r>
            <a:endParaRPr sz="15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500"/>
              <a:t>Educational Level</a:t>
            </a:r>
            <a:endParaRPr sz="1500"/>
          </a:p>
          <a:p>
            <a:pPr indent="-254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Gill Sans"/>
              <a:buChar char="-"/>
            </a:pPr>
            <a:r>
              <a:rPr lang="en-GB" sz="1500"/>
              <a:t>ECE</a:t>
            </a:r>
            <a:endParaRPr sz="1500"/>
          </a:p>
          <a:p>
            <a:pPr indent="-254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Gill Sans"/>
              <a:buChar char="-"/>
            </a:pPr>
            <a:r>
              <a:rPr lang="en-GB" sz="1500"/>
              <a:t>Primary </a:t>
            </a:r>
            <a:endParaRPr sz="1500"/>
          </a:p>
          <a:p>
            <a:pPr indent="-254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Gill Sans"/>
              <a:buChar char="-"/>
            </a:pPr>
            <a:r>
              <a:rPr lang="en-GB" sz="1500"/>
              <a:t>Special Education</a:t>
            </a:r>
            <a:endParaRPr sz="1500"/>
          </a:p>
          <a:p>
            <a:pPr indent="-254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Gill Sans"/>
              <a:buChar char="-"/>
            </a:pPr>
            <a:r>
              <a:rPr lang="en-GB" sz="1500"/>
              <a:t>Secondary</a:t>
            </a:r>
            <a:endParaRPr sz="1500"/>
          </a:p>
          <a:p>
            <a:pPr indent="-254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Gill Sans"/>
              <a:buChar char="-"/>
            </a:pPr>
            <a:r>
              <a:rPr lang="en-GB" sz="1500"/>
              <a:t>TVET</a:t>
            </a:r>
            <a:endParaRPr sz="1500"/>
          </a:p>
          <a:p>
            <a:pPr indent="-254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Gill Sans"/>
              <a:buChar char="-"/>
            </a:pPr>
            <a:r>
              <a:rPr lang="en-GB" sz="1500"/>
              <a:t>Post Secondary</a:t>
            </a:r>
            <a:endParaRPr sz="1500"/>
          </a:p>
          <a:p>
            <a:pPr indent="-254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Font typeface="Gill Sans"/>
              <a:buChar char="-"/>
            </a:pPr>
            <a:r>
              <a:rPr lang="en-GB" sz="1500"/>
              <a:t>Disaggregation by Sex</a:t>
            </a:r>
            <a:endParaRPr sz="1500"/>
          </a:p>
        </p:txBody>
      </p:sp>
      <p:sp>
        <p:nvSpPr>
          <p:cNvPr id="152" name="Google Shape;152;p8"/>
          <p:cNvSpPr txBox="1"/>
          <p:nvPr>
            <p:ph idx="2" type="body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3333"/>
              <a:buNone/>
            </a:pPr>
            <a:r>
              <a:rPr b="1" lang="en-GB" sz="2727"/>
              <a:t>Questions to Consider</a:t>
            </a:r>
            <a:endParaRPr sz="2727"/>
          </a:p>
          <a:p>
            <a:pPr indent="-253999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GB" sz="2727"/>
              <a:t>Are there noticeable trends in student performance across the sub region?</a:t>
            </a:r>
            <a:endParaRPr sz="2727"/>
          </a:p>
          <a:p>
            <a:pPr indent="-253999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GB" sz="2527"/>
              <a:t>Primary Exit Assessments (Varied)</a:t>
            </a:r>
            <a:endParaRPr sz="2527"/>
          </a:p>
          <a:p>
            <a:pPr indent="-253999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GB" sz="2527"/>
              <a:t>CSEC</a:t>
            </a:r>
            <a:endParaRPr sz="2527"/>
          </a:p>
          <a:p>
            <a:pPr indent="-253999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GB" sz="2727"/>
              <a:t>Are there differential levels of performance by sex ?</a:t>
            </a:r>
            <a:endParaRPr sz="2727"/>
          </a:p>
          <a:p>
            <a:pPr indent="-253999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GB" sz="2727"/>
              <a:t> at what level(s)?</a:t>
            </a:r>
            <a:endParaRPr sz="2727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GB"/>
              <a:t>DATA ANALYSIS OF SELECTED AREA’S: EDUCATIONAL FINANCING</a:t>
            </a:r>
            <a:endParaRPr/>
          </a:p>
        </p:txBody>
      </p:sp>
      <p:sp>
        <p:nvSpPr>
          <p:cNvPr id="158" name="Google Shape;158;p9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GB" sz="1400"/>
              <a:t>Units of Analysis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400"/>
              <a:t>OECS  Sub Region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400"/>
              <a:t>Individual Member State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-GB" sz="1400"/>
              <a:t>Educational Level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ECE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Primary 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Special Education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Secondary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TVET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Post Secondary</a:t>
            </a:r>
            <a:endParaRPr sz="1400"/>
          </a:p>
          <a:p>
            <a:pPr indent="-24765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Gill Sans"/>
              <a:buChar char="-"/>
            </a:pPr>
            <a:r>
              <a:rPr lang="en-GB" sz="1400"/>
              <a:t>Disaggregation by Sex</a:t>
            </a:r>
            <a:endParaRPr sz="1400"/>
          </a:p>
        </p:txBody>
      </p:sp>
      <p:sp>
        <p:nvSpPr>
          <p:cNvPr id="159" name="Google Shape;159;p9"/>
          <p:cNvSpPr txBox="1"/>
          <p:nvPr>
            <p:ph idx="2" type="body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78571"/>
              <a:buNone/>
            </a:pPr>
            <a:r>
              <a:rPr b="1" lang="en-GB" sz="2545"/>
              <a:t>Questions to Consider</a:t>
            </a:r>
            <a:endParaRPr sz="2545"/>
          </a:p>
          <a:p>
            <a:pPr indent="-247649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GB" sz="2545"/>
              <a:t>Are there noticeable financing trends across the sub region?</a:t>
            </a:r>
            <a:endParaRPr sz="2545"/>
          </a:p>
          <a:p>
            <a:pPr indent="-1587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78571"/>
              <a:buNone/>
            </a:pPr>
            <a:r>
              <a:t/>
            </a:r>
            <a:endParaRPr sz="2545"/>
          </a:p>
          <a:p>
            <a:pPr indent="-247649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GB" sz="2545"/>
              <a:t>What are the allocations like?</a:t>
            </a:r>
            <a:endParaRPr sz="2545"/>
          </a:p>
          <a:p>
            <a:pPr indent="-1587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78571"/>
              <a:buNone/>
            </a:pPr>
            <a:r>
              <a:t/>
            </a:r>
            <a:endParaRPr sz="2545"/>
          </a:p>
          <a:p>
            <a:pPr indent="-247649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GB" sz="2545"/>
              <a:t>Which levels receive greater allocations?</a:t>
            </a:r>
            <a:endParaRPr sz="2545"/>
          </a:p>
          <a:p>
            <a:pPr indent="-1587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78571"/>
              <a:buNone/>
            </a:pPr>
            <a:r>
              <a:t/>
            </a:r>
            <a:endParaRPr sz="2545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2025-07-26T18:31:54Z</dcterms:created>
  <dc:creator>Keith Thomas</dc:creator>
</cp:coreProperties>
</file>